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3" r:id="rId4"/>
    <p:sldId id="257" r:id="rId5"/>
    <p:sldId id="283" r:id="rId6"/>
    <p:sldId id="259" r:id="rId7"/>
    <p:sldId id="260" r:id="rId8"/>
    <p:sldId id="261" r:id="rId9"/>
    <p:sldId id="262" r:id="rId10"/>
    <p:sldId id="271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5EA85-8E97-4623-8FFB-AF9ECF3B253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0C93D-F99F-421F-A160-EB373FCC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D418-10C9-451E-B3AB-117D6A84A492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87E2-9430-44FB-B863-610F634E40EA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A10A-B987-4752-9F99-5FE4F8F94D7D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384A-7705-418A-A244-1BE6FE7998E3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56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54D1-D5DD-49FB-8C5E-A28D9BB05191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090D-E570-48AE-BFA1-398990868EDE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C779-45C7-49A8-9C4F-7616A29183AA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8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D469-ABB5-4DF3-8D69-0054BDBC466E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605A-B3BC-4FB5-9571-ED8552B07631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7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A62-042E-42DD-BA82-6A2F70A1AF64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04A-6266-4A27-A5A5-72B42EB5D5AE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904-C5DD-40FD-8ABA-C84A1467ACF0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5BF6-C4EB-489F-BB22-B55CAA5145E0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7AD5-0D3C-408C-B743-2A660CD8A97E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704B-CF31-45C3-9405-24BDDC86E442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910A-7539-44FE-8723-73E7BBB7B0AB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459C-B181-45B0-96EC-1E61FA09F593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91D025-9EBA-49E0-AA94-654239663580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17ED-1972-473F-83D7-AE841760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0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Root Solving 1: Bisection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346940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and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every step we halve the size of the interval containing the zero.</a:t>
                </a:r>
              </a:p>
              <a:p>
                <a:r>
                  <a:rPr lang="en-US" dirty="0"/>
                  <a:t>After n steps, the interval has length,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the error, the difference between our estimate and the true root, is,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took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function evaluations.</a:t>
                </a:r>
              </a:p>
              <a:p>
                <a:r>
                  <a:rPr lang="en-US" dirty="0"/>
                  <a:t>This exact definition of the error at every step is not typical for most algorithms.</a:t>
                </a:r>
              </a:p>
              <a:p>
                <a:r>
                  <a:rPr lang="en-US" dirty="0"/>
                  <a:t>We need other ways to know when to stop.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hardest questions we have to answer as </a:t>
            </a:r>
            <a:r>
              <a:rPr lang="en-US" dirty="0" err="1"/>
              <a:t>computationalists</a:t>
            </a:r>
            <a:r>
              <a:rPr lang="en-US" dirty="0"/>
              <a:t> is, when to stop?</a:t>
            </a:r>
          </a:p>
          <a:p>
            <a:pPr lvl="1"/>
            <a:r>
              <a:rPr lang="en-US" dirty="0"/>
              <a:t>Well, when do we tell the computer to stop. We’re typically watching </a:t>
            </a:r>
            <a:r>
              <a:rPr lang="en-US" dirty="0" err="1"/>
              <a:t>tv</a:t>
            </a:r>
            <a:r>
              <a:rPr lang="en-US" dirty="0"/>
              <a:t> while the computer works.</a:t>
            </a:r>
          </a:p>
          <a:p>
            <a:r>
              <a:rPr lang="en-US" dirty="0"/>
              <a:t>This will come up time and time again.</a:t>
            </a:r>
          </a:p>
          <a:p>
            <a:r>
              <a:rPr lang="en-US" dirty="0"/>
              <a:t>We have several issues that affect our answer: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accurate of an answer do we want?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much time can we dedicate towards the algorithm?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long can we hide our script from the IT folks?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our answer will be set by the desired tolerance.</a:t>
            </a:r>
          </a:p>
          <a:p>
            <a:pPr lvl="1"/>
            <a:r>
              <a:rPr lang="en-US" dirty="0"/>
              <a:t>If we need to know the answer to the n</a:t>
            </a:r>
            <a:r>
              <a:rPr lang="en-US" baseline="30000" dirty="0"/>
              <a:t>th </a:t>
            </a:r>
            <a:r>
              <a:rPr lang="en-US" dirty="0"/>
              <a:t>decimal place, there’s not always much we can do about that.</a:t>
            </a:r>
          </a:p>
          <a:p>
            <a:r>
              <a:rPr lang="en-US" dirty="0"/>
              <a:t>However, sometimes you can only run your code on a computer cluster for a set amount of time and you need to make sure your code returns in that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every step of our algorithm, we should be getting closer to the “true” answer.</a:t>
                </a:r>
              </a:p>
              <a:p>
                <a:r>
                  <a:rPr lang="en-US" dirty="0"/>
                  <a:t>When our approach to this “true” answer begins to slow, we want the algorithm to return.</a:t>
                </a:r>
              </a:p>
              <a:p>
                <a:r>
                  <a:rPr lang="en-US" dirty="0"/>
                  <a:t>For example, in the bisection method, we would want to terminate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could similarly tell the algorithm to terminate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theory, you would write your code with a while loop,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endParaRPr lang="en-US" sz="1600" dirty="0"/>
              </a:p>
              <a:p>
                <a:pPr marL="914400" lvl="2" indent="0">
                  <a:buNone/>
                </a:pPr>
                <a:r>
                  <a:rPr lang="en-US" dirty="0"/>
                  <a:t>Bisection algorithm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end.</a:t>
                </a:r>
              </a:p>
              <a:p>
                <a:r>
                  <a:rPr lang="en-US" dirty="0"/>
                  <a:t>However, due to other considerations, I typically use a for loop,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for </a:t>
                </a:r>
                <a:r>
                  <a:rPr lang="en-US" sz="1600" dirty="0" err="1"/>
                  <a:t>i</a:t>
                </a:r>
                <a:r>
                  <a:rPr lang="en-US" sz="1600" dirty="0"/>
                  <a:t> = 1:nstepmax</a:t>
                </a:r>
              </a:p>
              <a:p>
                <a:pPr marL="914400" lvl="2" indent="0">
                  <a:buNone/>
                </a:pPr>
                <a:r>
                  <a:rPr lang="en-US" dirty="0"/>
                  <a:t>Bisection algorithm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end.</a:t>
                </a:r>
              </a:p>
              <a:p>
                <a:r>
                  <a:rPr lang="en-US" sz="1800" dirty="0"/>
                  <a:t>This prevents the code from getting stuck in an infinite loop due to a bug.</a:t>
                </a:r>
              </a:p>
              <a:p>
                <a:r>
                  <a:rPr lang="en-US" sz="1800" dirty="0"/>
                  <a:t>It also forces the code to return if you set your tolerance too low.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4130-E37A-4A8C-9F99-FD064344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17CE-4FA2-4C64-8177-3AF86BA6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your code to fail in unexpected ways.</a:t>
            </a:r>
          </a:p>
          <a:p>
            <a:r>
              <a:rPr lang="en-US" dirty="0"/>
              <a:t>You may not realize what part of your code will cause its execution to properly return.</a:t>
            </a:r>
          </a:p>
          <a:p>
            <a:r>
              <a:rPr lang="en-US" dirty="0"/>
              <a:t>Your computer may inadvertently shutdown before the code returns.</a:t>
            </a:r>
          </a:p>
          <a:p>
            <a:pPr lvl="1"/>
            <a:r>
              <a:rPr lang="en-US" dirty="0"/>
              <a:t>The computer cluster your using my go offline for unannounced maintenance.</a:t>
            </a:r>
          </a:p>
          <a:p>
            <a:pPr lvl="1"/>
            <a:r>
              <a:rPr lang="en-US" dirty="0"/>
              <a:t>Your laptop battery might die.</a:t>
            </a:r>
          </a:p>
          <a:p>
            <a:pPr lvl="1"/>
            <a:r>
              <a:rPr lang="en-US" dirty="0"/>
              <a:t>Your computer may decide you need to update RIGHT NOW!</a:t>
            </a:r>
          </a:p>
          <a:p>
            <a:r>
              <a:rPr lang="en-US" dirty="0"/>
              <a:t>For “important” code you should frequently save your progress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611" y="452718"/>
            <a:ext cx="9416716" cy="1400530"/>
          </a:xfrm>
        </p:spPr>
        <p:txBody>
          <a:bodyPr/>
          <a:lstStyle/>
          <a:p>
            <a:r>
              <a:rPr lang="en-US" dirty="0"/>
              <a:t>Ad hoc today, indispensable tomorrow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write code to model or simulate it is very tempting to forego good coding practices.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Always comment your code! It may seem obvious to you now, but it won’t in a month.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Perform proper parameter checking. E.g., if a value has to be between 0 and 1, make your code check that and inform you if the value isn’t.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Institute “try catch” statements if applicable</a:t>
            </a:r>
          </a:p>
          <a:p>
            <a:r>
              <a:rPr lang="en-US" dirty="0"/>
              <a:t>What seems like ad hoc code now may become code you want to use every day. </a:t>
            </a:r>
          </a:p>
          <a:p>
            <a:r>
              <a:rPr lang="en-US" dirty="0"/>
              <a:t>MAKE IT GOOD CODE!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E599-96AC-420F-8C8B-099C638C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1BCCA-D84D-4A7F-AC5B-8E0E94FAA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a fixed point?</a:t>
                </a:r>
              </a:p>
              <a:p>
                <a:r>
                  <a:rPr lang="en-US" dirty="0"/>
                  <a:t>A fixed point is a solution of an equation of the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example, take out your calculator and 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⁡(0.5)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1BCCA-D84D-4A7F-AC5B-8E0E94FAA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42162"/>
              </p:ext>
            </p:extLst>
          </p:nvPr>
        </p:nvGraphicFramePr>
        <p:xfrm>
          <a:off x="137160" y="3429000"/>
          <a:ext cx="11917680" cy="311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99857602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814941935"/>
                    </a:ext>
                  </a:extLst>
                </a:gridCol>
                <a:gridCol w="4530852">
                  <a:extLst>
                    <a:ext uri="{9D8B030D-6E8A-4147-A177-3AD203B41FA5}">
                      <a16:colId xmlns:a16="http://schemas.microsoft.com/office/drawing/2014/main" val="788228922"/>
                    </a:ext>
                  </a:extLst>
                </a:gridCol>
                <a:gridCol w="2979420">
                  <a:extLst>
                    <a:ext uri="{9D8B030D-6E8A-4147-A177-3AD203B41FA5}">
                      <a16:colId xmlns:a16="http://schemas.microsoft.com/office/drawing/2014/main" val="2040171746"/>
                    </a:ext>
                  </a:extLst>
                </a:gridCol>
              </a:tblGrid>
              <a:tr h="341624">
                <a:tc>
                  <a:txBody>
                    <a:bodyPr/>
                    <a:lstStyle/>
                    <a:p>
                      <a:r>
                        <a:rPr lang="en-US" dirty="0"/>
                        <a:t>cos(0.5)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0.8775825619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02344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r>
                        <a:rPr lang="en-US" dirty="0"/>
                        <a:t>cos(0.8775825619)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0.6390124942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cos(0.7300810631)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0.7451203414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37560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cos(0.6390124942)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0.8026851007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cos(0.7451203414)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0.735006309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469445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cos(0.8026851007)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0.6947780268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cos(0.735006309)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0.7418265226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591073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r>
                        <a:rPr lang="en-US" dirty="0"/>
                        <a:t>cos(0.6947780268)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0.7681958313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cos(0.7418265226)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0.7372357254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79380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cos(0.7681958313)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0.7191654459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cos(0.7372357254)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0.7403296519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5820"/>
                  </a:ext>
                </a:extLst>
              </a:tr>
              <a:tr h="341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cos(0.7191654459)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0.7523557594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cos(0.7403296519)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0.7382462383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30540"/>
                  </a:ext>
                </a:extLst>
              </a:tr>
              <a:tr h="549952">
                <a:tc>
                  <a:txBody>
                    <a:bodyPr/>
                    <a:lstStyle/>
                    <a:p>
                      <a:r>
                        <a:rPr lang="en-US" dirty="0"/>
                        <a:t>cos(0.7523557594)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0.7300810631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cos(0.7382462383)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0.7396499628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0992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4441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fixed point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/>
                      <m:t>0.73908</m:t>
                    </m:r>
                    <m:r>
                      <m:rPr>
                        <m:nor/>
                      </m:rPr>
                      <a:rPr lang="en-US" b="0" i="0" smtClean="0"/>
                      <m:t>51332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Other expressions have other fixed points and might have multiple.</a:t>
                </a:r>
              </a:p>
              <a:p>
                <a:r>
                  <a:rPr lang="en-US" dirty="0"/>
                  <a:t>For example,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would have 3 fixed points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444135"/>
              </a:xfrm>
              <a:blipFill>
                <a:blip r:embed="rId2"/>
                <a:stretch>
                  <a:fillRect l="-34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2/20/Fixed_point_example.svg/1024px-Fixed_point_examp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65" y="2995072"/>
            <a:ext cx="2834307" cy="28343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14DCD-420B-F1A5-ADE0-8E510BB300EB}"/>
              </a:ext>
            </a:extLst>
          </p:cNvPr>
          <p:cNvSpPr txBox="1"/>
          <p:nvPr/>
        </p:nvSpPr>
        <p:spPr>
          <a:xfrm>
            <a:off x="6392778" y="4089059"/>
            <a:ext cx="3408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https://commons.wikimedia.org/wiki/File:Fixed_point_example.svg</a:t>
            </a:r>
          </a:p>
        </p:txBody>
      </p:sp>
    </p:spTree>
    <p:extLst>
      <p:ext uri="{BB962C8B-B14F-4D97-AF65-F5344CB8AC3E}">
        <p14:creationId xmlns:p14="http://schemas.microsoft.com/office/powerpoint/2010/main" val="117936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fixed points?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equation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can be rewritten as a fixed point equation,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Take for example the function,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rewrite this into a fixed point equation in several ways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root?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root is the solution to an equation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form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 simple linear equation or a transcendental equation.</a:t>
                </a:r>
              </a:p>
              <a:p>
                <a:pPr lvl="1"/>
                <a:r>
                  <a:rPr lang="en-US" dirty="0"/>
                  <a:t>Ex.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Ex.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This may seem limiting. But, realize equations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rewritten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opens up the kinds of questions we can seek to answer.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solve the cosine fixed point using the bisection method on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we can also write code to automate the iterative process for us.</a:t>
                </a:r>
              </a:p>
              <a:p>
                <a:r>
                  <a:rPr lang="en-US" dirty="0"/>
                  <a:t>We take an initial guess, input it into the function, and use the output as the input on the next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</m:t>
                    </m:r>
                  </m:oMath>
                </a14:m>
                <a:r>
                  <a:rPr lang="en-US" dirty="0"/>
                  <a:t> %Random initialization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end</a:t>
                </a:r>
              </a:p>
              <a:p>
                <a:endParaRPr lang="en-US" dirty="0"/>
              </a:p>
              <a:p>
                <a:r>
                  <a:rPr lang="en-US" dirty="0"/>
                  <a:t>This one is pretty simple to implement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FPI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times when FPI does not converge.</a:t>
                </a:r>
              </a:p>
              <a:p>
                <a:r>
                  <a:rPr lang="en-US" dirty="0"/>
                  <a:t>Let’s look at the three choices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the first choice we get the </a:t>
                </a:r>
              </a:p>
              <a:p>
                <a:pPr marL="0" indent="0">
                  <a:buNone/>
                </a:pPr>
                <a:r>
                  <a:rPr lang="en-US" dirty="0"/>
                  <a:t>     loop on the right.</a:t>
                </a:r>
              </a:p>
              <a:p>
                <a:r>
                  <a:rPr lang="en-US" dirty="0"/>
                  <a:t>This does not converge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325" y="3114459"/>
            <a:ext cx="1725379" cy="34729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DFB69-BCAF-D1EE-4E4C-58345B127612}"/>
              </a:ext>
            </a:extLst>
          </p:cNvPr>
          <p:cNvSpPr txBox="1"/>
          <p:nvPr/>
        </p:nvSpPr>
        <p:spPr>
          <a:xfrm>
            <a:off x="7651558" y="6488668"/>
            <a:ext cx="84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80085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FPI is slow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second choice,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get,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52" y="2708611"/>
            <a:ext cx="1840741" cy="3739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290" y="2708611"/>
            <a:ext cx="1845573" cy="37394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361A3-6300-1F36-24EA-7C657654D56C}"/>
              </a:ext>
            </a:extLst>
          </p:cNvPr>
          <p:cNvSpPr txBox="1"/>
          <p:nvPr/>
        </p:nvSpPr>
        <p:spPr>
          <a:xfrm>
            <a:off x="8833696" y="6488668"/>
            <a:ext cx="84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151565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FPI is fast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2066668"/>
                <a:ext cx="8946541" cy="4195481"/>
              </a:xfrm>
            </p:spPr>
            <p:txBody>
              <a:bodyPr/>
              <a:lstStyle/>
              <a:p>
                <a:r>
                  <a:rPr lang="en-US" dirty="0"/>
                  <a:t>The third choice,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yields,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2066668"/>
                <a:ext cx="8946541" cy="4195481"/>
              </a:xfrm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48" y="2906631"/>
            <a:ext cx="2521504" cy="35414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61E28-ED25-DBF5-62E0-84B737254F9B}"/>
              </a:ext>
            </a:extLst>
          </p:cNvPr>
          <p:cNvSpPr txBox="1"/>
          <p:nvPr/>
        </p:nvSpPr>
        <p:spPr>
          <a:xfrm>
            <a:off x="7651558" y="6488668"/>
            <a:ext cx="84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253603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geometry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0" y="1574844"/>
            <a:ext cx="11401211" cy="4911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71DD7-9427-492B-19D5-E3DA38B86611}"/>
              </a:ext>
            </a:extLst>
          </p:cNvPr>
          <p:cNvSpPr txBox="1"/>
          <p:nvPr/>
        </p:nvSpPr>
        <p:spPr>
          <a:xfrm>
            <a:off x="11124674" y="6483656"/>
            <a:ext cx="84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Sauer</a:t>
            </a:r>
          </a:p>
        </p:txBody>
      </p:sp>
    </p:spTree>
    <p:extLst>
      <p:ext uri="{BB962C8B-B14F-4D97-AF65-F5344CB8AC3E}">
        <p14:creationId xmlns:p14="http://schemas.microsoft.com/office/powerpoint/2010/main" val="343248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FPI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continuously differentiable, and the value of the derivative at the fixed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is less than 1, then FPI converges.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then FPI converges linearly at the rate, S.</a:t>
                </a:r>
              </a:p>
              <a:p>
                <a:r>
                  <a:rPr lang="en-US" dirty="0"/>
                  <a:t>That is,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method is locally convergent if the initial guess is sufficiently close to the solution, the method converges to that solution.</a:t>
                </a:r>
              </a:p>
              <a:p>
                <a:r>
                  <a:rPr lang="en-US" dirty="0"/>
                  <a:t>FPI is locally convergent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stop?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FPI is an example of an algorithm that might not converge.</a:t>
                </a:r>
              </a:p>
              <a:p>
                <a:pPr lvl="1"/>
                <a:r>
                  <a:rPr lang="en-US" dirty="0"/>
                  <a:t>It can converge linearly or oscillate infinitely.</a:t>
                </a:r>
              </a:p>
              <a:p>
                <a:pPr lvl="1"/>
                <a:r>
                  <a:rPr lang="en-US" dirty="0"/>
                  <a:t>It might even lead to an overflow.</a:t>
                </a:r>
              </a:p>
              <a:p>
                <a:r>
                  <a:rPr lang="en-US" dirty="0"/>
                  <a:t>You must impose a stopping criterion.</a:t>
                </a:r>
              </a:p>
              <a:p>
                <a:r>
                  <a:rPr lang="en-US" dirty="0"/>
                  <a:t>Typically, we use something like,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𝑇𝑂𝐿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might instead prefer a </a:t>
                </a:r>
                <a:r>
                  <a:rPr lang="en-US" i="1" dirty="0"/>
                  <a:t>relative stopping criterion</a:t>
                </a:r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𝑇𝑂𝐿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should always impose a maximum number of iterations to avoid infinite loops!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bisection method is guaranteed to converge linearly.</a:t>
            </a:r>
          </a:p>
          <a:p>
            <a:r>
              <a:rPr lang="en-US" dirty="0"/>
              <a:t>Fixed point iteration might not converge, if it does, it is locally convergent and the local convergence is only linear.</a:t>
            </a:r>
          </a:p>
          <a:p>
            <a:r>
              <a:rPr lang="en-US" dirty="0"/>
              <a:t>Sometimes the bisection method is faster than FPI, sometimes not.</a:t>
            </a:r>
          </a:p>
          <a:p>
            <a:r>
              <a:rPr lang="en-US" dirty="0"/>
              <a:t>Both methods are outclassed by Newton’s Method and others.</a:t>
            </a:r>
          </a:p>
          <a:p>
            <a:pPr lvl="1"/>
            <a:r>
              <a:rPr lang="en-US" dirty="0"/>
              <a:t>These examples are largely pedagogical.</a:t>
            </a:r>
          </a:p>
          <a:p>
            <a:pPr lvl="1"/>
            <a:r>
              <a:rPr lang="en-US" dirty="0"/>
              <a:t>Though the bisection method does see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see a root?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very unlikely that a computer will evaluate a function to be precisely zero.</a:t>
                </a:r>
              </a:p>
              <a:p>
                <a:pPr lvl="1"/>
                <a:r>
                  <a:rPr lang="en-US" dirty="0"/>
                  <a:t>Generally due to floating point issues.</a:t>
                </a:r>
              </a:p>
              <a:p>
                <a:r>
                  <a:rPr lang="en-US" dirty="0"/>
                  <a:t>So how can we expect a computer to find a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Typically, we do not need an exact answer nor do we expect a computer to provide.</a:t>
                </a:r>
              </a:p>
              <a:p>
                <a:r>
                  <a:rPr lang="en-US" dirty="0"/>
                  <a:t>The best they are capable of is providing an interval in which a root exists.</a:t>
                </a:r>
              </a:p>
              <a:p>
                <a:r>
                  <a:rPr lang="en-US" dirty="0"/>
                  <a:t>It is very easy to determine whether a root exists in an interval by looking at the sign of the function at the interval’s endpoints.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to find roots?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People have sought the roots of equations since antiquity.</a:t>
            </a:r>
          </a:p>
          <a:p>
            <a:r>
              <a:rPr lang="en-US" dirty="0"/>
              <a:t>They did not write them in the way we do. </a:t>
            </a:r>
          </a:p>
          <a:p>
            <a:pPr lvl="1"/>
            <a:r>
              <a:rPr lang="en-US" dirty="0"/>
              <a:t>They typically wrote them as word problems.</a:t>
            </a:r>
          </a:p>
          <a:p>
            <a:pPr lvl="1"/>
            <a:r>
              <a:rPr lang="en-US" dirty="0"/>
              <a:t>In modern mathematical jargon, they are often simple linear equations.</a:t>
            </a:r>
          </a:p>
          <a:p>
            <a:pPr lvl="1"/>
            <a:r>
              <a:rPr lang="en-US" dirty="0"/>
              <a:t>For example, see the </a:t>
            </a:r>
            <a:r>
              <a:rPr lang="en-US" dirty="0" err="1"/>
              <a:t>Rhind</a:t>
            </a:r>
            <a:r>
              <a:rPr lang="en-US" dirty="0"/>
              <a:t> Papyrus.</a:t>
            </a:r>
          </a:p>
          <a:p>
            <a:r>
              <a:rPr lang="en-US" dirty="0"/>
              <a:t>Even today we often want to find the roots of a given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roll!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thinking of a number between 1 and 100. </a:t>
            </a:r>
          </a:p>
          <a:p>
            <a:pPr lvl="1"/>
            <a:r>
              <a:rPr lang="en-US" dirty="0"/>
              <a:t>For every guess, I will tell you if you are high or low.</a:t>
            </a:r>
          </a:p>
          <a:p>
            <a:r>
              <a:rPr lang="en-US" dirty="0"/>
              <a:t>What is the minimum number of guesses required to determine my number?</a:t>
            </a:r>
          </a:p>
          <a:p>
            <a:r>
              <a:rPr lang="en-US" dirty="0"/>
              <a:t>Trick question! It’s one. If you guess right on the first try you did still find my number.</a:t>
            </a:r>
          </a:p>
          <a:p>
            <a:r>
              <a:rPr lang="en-US" dirty="0"/>
              <a:t>What is the minimum number of guesses that guarantees you find my number?</a:t>
            </a:r>
          </a:p>
          <a:p>
            <a:r>
              <a:rPr lang="en-US" dirty="0"/>
              <a:t>The minimum number is 7.</a:t>
            </a:r>
          </a:p>
          <a:p>
            <a:r>
              <a:rPr lang="en-US" dirty="0"/>
              <a:t>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actually play it now.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guess you make, I tell you if it’s high or low.</a:t>
            </a:r>
          </a:p>
          <a:p>
            <a:r>
              <a:rPr lang="en-US" dirty="0"/>
              <a:t>Your initial guess should “50” as this allows us to remove half of the possible numbers immediately.</a:t>
            </a:r>
          </a:p>
          <a:p>
            <a:r>
              <a:rPr lang="en-US" dirty="0"/>
              <a:t>Depending on whether you were high or low, you should again pick the midpoint to further halve the possible answers.</a:t>
            </a:r>
          </a:p>
          <a:p>
            <a:r>
              <a:rPr lang="en-US" dirty="0"/>
              <a:t>After repeating this procedure for 7 guesses, we have eliminated all but the final answer.</a:t>
            </a:r>
          </a:p>
          <a:p>
            <a:r>
              <a:rPr lang="en-US" dirty="0"/>
              <a:t>This process is slow, but sure to converge.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Bisection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Bisection(Bracketing) Method is essentially this process.</a:t>
                </a:r>
              </a:p>
              <a:p>
                <a:r>
                  <a:rPr lang="en-US" dirty="0"/>
                  <a:t>We must assume the function is continuous and relatively well behaved.</a:t>
                </a:r>
              </a:p>
              <a:p>
                <a:r>
                  <a:rPr lang="en-US" dirty="0"/>
                  <a:t>An initial guess is provided in the form of an interval,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a root might exist.</a:t>
                </a:r>
              </a:p>
              <a:p>
                <a:r>
                  <a:rPr lang="en-US" dirty="0"/>
                  <a:t>We find the signs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they are different, the intermediate value theorem guarantees the existence of a root</a:t>
                </a:r>
              </a:p>
              <a:p>
                <a:pPr lvl="1"/>
                <a:r>
                  <a:rPr lang="en-US" dirty="0"/>
                  <a:t>If not, we need a better guess.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Bisection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initial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we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determine whether it is positive or negative.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can not guarantee a root exists within the interval and we need a new guess.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dirty="0"/>
                  <a:t>, there is a zero in our interval and we can continue.</a:t>
                </a:r>
              </a:p>
              <a:p>
                <a:r>
                  <a:rPr lang="en-US" dirty="0"/>
                  <a:t>We halve our interval at the midpoint,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set b = c and continue the algorithm.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we set a = c and continue the algorithm.</a:t>
                </a:r>
              </a:p>
              <a:p>
                <a:r>
                  <a:rPr lang="en-US" dirty="0"/>
                  <a:t>When this algorithm terminates, it provides an interval containing a root, we generally assume the root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7ED-1972-473F-83D7-AE8417602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5525</TotalTime>
  <Words>2002</Words>
  <Application>Microsoft Office PowerPoint</Application>
  <PresentationFormat>Widescreen</PresentationFormat>
  <Paragraphs>242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Ion</vt:lpstr>
      <vt:lpstr>Root Solving 1: Bisection Method</vt:lpstr>
      <vt:lpstr>What is a root?</vt:lpstr>
      <vt:lpstr>How does a computer see a root?</vt:lpstr>
      <vt:lpstr>Why do we want to find roots?</vt:lpstr>
      <vt:lpstr>Take roll!</vt:lpstr>
      <vt:lpstr>Let’s play a game!</vt:lpstr>
      <vt:lpstr>Let’s actually play it now.</vt:lpstr>
      <vt:lpstr>The Bisection Method</vt:lpstr>
      <vt:lpstr>The Bisection Method Algorithm</vt:lpstr>
      <vt:lpstr>Accuracy and Speed</vt:lpstr>
      <vt:lpstr>When do we stop?</vt:lpstr>
      <vt:lpstr>When do we stop?</vt:lpstr>
      <vt:lpstr>Tolerance</vt:lpstr>
      <vt:lpstr>Algorithm Termination</vt:lpstr>
      <vt:lpstr>Algorithm Termination</vt:lpstr>
      <vt:lpstr>Ad hoc today, indispensable tomorrow</vt:lpstr>
      <vt:lpstr>Fixed Points</vt:lpstr>
      <vt:lpstr>Fixed Points</vt:lpstr>
      <vt:lpstr>Why do we care about fixed points?</vt:lpstr>
      <vt:lpstr>Fixed Point Iteration</vt:lpstr>
      <vt:lpstr>Fixed Point Iteration Algorithm</vt:lpstr>
      <vt:lpstr>When FPI fails</vt:lpstr>
      <vt:lpstr>When FPI is slow</vt:lpstr>
      <vt:lpstr>When FPI is fast</vt:lpstr>
      <vt:lpstr>The geometry of the problem</vt:lpstr>
      <vt:lpstr>Convergence of FPI</vt:lpstr>
      <vt:lpstr>When do we stop?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Solving 1: Bisection Method</dc:title>
  <dc:creator>Christopher Moakler</dc:creator>
  <cp:lastModifiedBy>Christopher John Moakler</cp:lastModifiedBy>
  <cp:revision>25</cp:revision>
  <dcterms:created xsi:type="dcterms:W3CDTF">2022-01-31T09:21:46Z</dcterms:created>
  <dcterms:modified xsi:type="dcterms:W3CDTF">2022-11-14T20:27:10Z</dcterms:modified>
</cp:coreProperties>
</file>